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61" r:id="rId3"/>
    <p:sldId id="269" r:id="rId4"/>
    <p:sldId id="279" r:id="rId5"/>
    <p:sldId id="280" r:id="rId6"/>
    <p:sldId id="273" r:id="rId7"/>
    <p:sldId id="276" r:id="rId8"/>
    <p:sldId id="277" r:id="rId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FECFDC-C08B-454D-AA7E-A430E38CF71C}" type="datetimeFigureOut">
              <a:rPr lang="en-US" altLang="en-US"/>
              <a:pPr/>
              <a:t>9/12/2013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5D3C4F-0FF3-4E48-8E28-641C74BB07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3928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738AB4-43B7-4059-945A-C6861890F3C0}" type="datetimeFigureOut">
              <a:rPr lang="en-US" altLang="en-US"/>
              <a:pPr/>
              <a:t>9/12/2013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1F4236-1179-490E-B0E8-20741D231A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1372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55FDAB75-8D39-470E-AF3A-DA9DEE65C88F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876300" y="828675"/>
            <a:ext cx="7391400" cy="52006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54000" algn="tl" rotWithShape="0">
              <a:srgbClr val="808080">
                <a:alpha val="43137"/>
              </a:srgbClr>
            </a:outerShdw>
          </a:effectLst>
          <a:extLst>
            <a:ext uri="{91240B29-F687-4F45-9708-019B960494DF}">
              <a14:hiddenLine xmlns:a14="http://schemas.microsoft.com/office/drawing/2010/main" w="635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990600" y="2130429"/>
            <a:ext cx="7162800" cy="1470025"/>
          </a:xfrm>
        </p:spPr>
        <p:txBody>
          <a:bodyPr anchor="b" anchorCtr="0"/>
          <a:lstStyle>
            <a:lvl1pPr>
              <a:defRPr>
                <a:solidFill>
                  <a:schemeClr val="tx1"/>
                </a:solidFill>
                <a:effectLst>
                  <a:outerShdw blurRad="76200" dist="50800" dir="2700000" algn="tl" rotWithShape="0">
                    <a:srgbClr val="000000">
                      <a:alpha val="27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None/>
              <a:defRPr sz="2000" i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9DEE0F-8424-4568-BE33-B534FEFB8DC7}" type="datetimeFigureOut">
              <a:rPr lang="en-US" altLang="en-US"/>
              <a:pPr/>
              <a:t>9/12/2013</a:t>
            </a:fld>
            <a:endParaRPr lang="en-US" alt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10526-EDB4-4DBA-8191-C83D4F7B2A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4325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82AF4-B276-4733-9CAE-DB46391ACA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018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C6F222-01A5-4309-9A59-B23987ECCA88}" type="datetimeFigureOut">
              <a:rPr lang="en-US" altLang="en-US"/>
              <a:pPr/>
              <a:t>9/12/2013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6B480-076A-4CC3-B06A-4DDCBC4D74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8992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90601" y="4406902"/>
            <a:ext cx="71628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990601" y="2906715"/>
            <a:ext cx="71628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75BDC-C91A-41AC-91A5-8360FD8ED3C0}" type="datetimeFigureOut">
              <a:rPr lang="en-US" altLang="en-US"/>
              <a:pPr/>
              <a:t>9/12/2013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1F9D7-84FC-4EB7-8D0D-CAB32A6137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8383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990600" y="1752603"/>
            <a:ext cx="3505200" cy="41909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752603"/>
            <a:ext cx="3505200" cy="41909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3582BB-5CEB-4B30-AC18-5A67AFF7C939}" type="datetimeFigureOut">
              <a:rPr lang="en-US" altLang="en-US"/>
              <a:pPr/>
              <a:t>9/12/2013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93286-288D-4326-B5A4-1CAADB291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6300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990600" y="1752602"/>
            <a:ext cx="3506788" cy="68579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990600" y="2514601"/>
            <a:ext cx="3506788" cy="3429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8" y="1752603"/>
            <a:ext cx="3508373" cy="6857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8" y="2514601"/>
            <a:ext cx="3508373" cy="3429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7A1572-4DC1-4366-8D3B-F822765EA312}" type="datetimeFigureOut">
              <a:rPr lang="en-US" altLang="en-US"/>
              <a:pPr/>
              <a:t>9/12/2013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8F1DB-8A04-43A4-97D1-CEE48F6B5A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954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33CB0D-0FCF-45E4-86B7-E836E3FBF8DA}" type="datetimeFigureOut">
              <a:rPr lang="en-US" altLang="en-US"/>
              <a:pPr/>
              <a:t>9/12/2013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F888C-4585-49F4-8F5C-3C2B63EE3B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7773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2743200" y="5532438"/>
            <a:ext cx="37338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1127760" y="1800225"/>
            <a:ext cx="6949440" cy="304800"/>
          </a:xfrm>
        </p:spPr>
        <p:txBody>
          <a:bodyPr wrap="none" anchor="ctr"/>
          <a:lstStyle>
            <a:lvl1pPr marL="0" indent="0" algn="ctr">
              <a:spcBef>
                <a:spcPts val="0"/>
              </a:spcBef>
              <a:buFontTx/>
              <a:buNone/>
              <a:defRPr sz="1050" spc="0" baseline="0">
                <a:solidFill>
                  <a:schemeClr val="tx1"/>
                </a:solidFill>
                <a:effectLst/>
                <a:latin typeface="+mj-lt"/>
              </a:defRPr>
            </a:lvl1pPr>
            <a:lvl2pPr indent="0">
              <a:spcBef>
                <a:spcPts val="0"/>
              </a:spcBef>
              <a:buFontTx/>
              <a:buNone/>
              <a:defRPr/>
            </a:lvl2pPr>
            <a:lvl3pPr indent="0">
              <a:spcBef>
                <a:spcPts val="0"/>
              </a:spcBef>
              <a:buFontTx/>
              <a:buNone/>
              <a:defRPr/>
            </a:lvl3pPr>
            <a:lvl4pPr indent="0">
              <a:spcBef>
                <a:spcPts val="0"/>
              </a:spcBef>
              <a:buFontTx/>
              <a:buNone/>
              <a:defRPr/>
            </a:lvl4pPr>
            <a:lvl5pPr indent="0"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/>
          </p:nvPr>
        </p:nvSpPr>
        <p:spPr>
          <a:xfrm>
            <a:off x="1127760" y="3829050"/>
            <a:ext cx="6949440" cy="266700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 sz="1050" spc="0" baseline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1127760" y="4419600"/>
            <a:ext cx="6949440" cy="381000"/>
          </a:xfrm>
        </p:spPr>
        <p:txBody>
          <a:bodyPr wrap="none" anchor="ctr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400" cap="all" baseline="0">
                <a:solidFill>
                  <a:schemeClr val="tx1"/>
                </a:solidFill>
                <a:effectLst>
                  <a:outerShdw blurRad="76200" dist="50800" dir="2700000" algn="tl" rotWithShape="0">
                    <a:srgbClr val="000000">
                      <a:alpha val="13000"/>
                    </a:srgbClr>
                  </a:outerShdw>
                </a:effectLst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127760" y="4800600"/>
            <a:ext cx="6949440" cy="257175"/>
          </a:xfrm>
        </p:spPr>
        <p:txBody>
          <a:bodyPr wrap="none" anchor="ctr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05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1127760" y="5534025"/>
            <a:ext cx="6949440" cy="257175"/>
          </a:xfrm>
        </p:spPr>
        <p:txBody>
          <a:bodyPr wrap="none" anchor="ctr"/>
          <a:lstStyle>
            <a:lvl1pPr marL="0" indent="0" algn="ctr">
              <a:spcBef>
                <a:spcPts val="0"/>
              </a:spcBef>
              <a:buFontTx/>
              <a:buNone/>
              <a:defRPr sz="1050" spc="0" baseline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Subtitle 20"/>
          <p:cNvSpPr>
            <a:spLocks noGrp="1"/>
          </p:cNvSpPr>
          <p:nvPr>
            <p:ph type="subTitle" idx="1"/>
          </p:nvPr>
        </p:nvSpPr>
        <p:spPr>
          <a:xfrm>
            <a:off x="1127760" y="1066800"/>
            <a:ext cx="6949440" cy="304800"/>
          </a:xfrm>
        </p:spPr>
        <p:txBody>
          <a:bodyPr wrap="none" anchor="ctr"/>
          <a:lstStyle>
            <a:lvl1pPr marL="0" indent="0" algn="ctr">
              <a:buNone/>
              <a:defRPr sz="1400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1123950" y="2819400"/>
            <a:ext cx="6949440" cy="1066800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4800">
                <a:solidFill>
                  <a:schemeClr val="tx1"/>
                </a:solidFill>
                <a:effectLst>
                  <a:outerShdw blurRad="76200" dist="50800" dir="2700000" algn="tl" rotWithShape="0">
                    <a:srgbClr val="000000">
                      <a:alpha val="13000"/>
                    </a:srgbClr>
                  </a:outerShdw>
                </a:effectLst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"/>
          <p:cNvSpPr>
            <a:spLocks noGrp="1"/>
          </p:cNvSpPr>
          <p:nvPr>
            <p:ph type="title"/>
          </p:nvPr>
        </p:nvSpPr>
        <p:spPr>
          <a:xfrm>
            <a:off x="1123950" y="1371600"/>
            <a:ext cx="6953250" cy="428625"/>
          </a:xfrm>
        </p:spPr>
        <p:txBody>
          <a:bodyPr/>
          <a:lstStyle>
            <a:lvl1pPr algn="ctr">
              <a:defRPr sz="32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066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90601" y="914400"/>
            <a:ext cx="2474915" cy="685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914400"/>
            <a:ext cx="4578350" cy="502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990601" y="1676400"/>
            <a:ext cx="2474915" cy="4267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470FAF-C0D6-46F8-A135-CA607AB59A6B}" type="datetimeFigureOut">
              <a:rPr lang="en-US" altLang="en-US"/>
              <a:pPr/>
              <a:t>9/12/2013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042BA-AE8A-4CD4-8A57-BE5A9BA903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8439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1792288" y="990600"/>
            <a:ext cx="5486400" cy="37369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762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4CF3CB-1655-493C-93C4-422230A2E1C0}" type="datetimeFigureOut">
              <a:rPr lang="en-US" altLang="en-US"/>
              <a:pPr/>
              <a:t>9/12/2013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336AC0-9174-4B89-8E8B-ED827076EB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4899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alpha val="15000"/>
              </a:schemeClr>
            </a:gs>
            <a:gs pos="53000">
              <a:schemeClr val="accent1">
                <a:alpha val="80000"/>
              </a:schemeClr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162800" cy="762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90600" y="1828800"/>
            <a:ext cx="71628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E2353772-A0FC-493D-80FB-B29689A3BF75}" type="datetimeFigureOut">
              <a:rPr lang="en-US" altLang="en-US"/>
              <a:pPr/>
              <a:t>9/12/2013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008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A2D750-9A2F-456A-A4F3-F47CC84B83D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3" r:id="rId7"/>
    <p:sldLayoutId id="2147483680" r:id="rId8"/>
    <p:sldLayoutId id="2147483681" r:id="rId9"/>
    <p:sldLayoutId id="2147483684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http://sparkyourwellness.files.wordpress.com/2009/12/tadasan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38200"/>
            <a:ext cx="120015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90600" y="2130425"/>
            <a:ext cx="7162800" cy="1470025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>
                <a:solidFill>
                  <a:srgbClr val="25406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Anatomical Position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http://home.comcast.net/~WNOR/skeleton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2166938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457200" y="3048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80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457200" y="533400"/>
            <a:ext cx="792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CA" sz="3200" b="1" i="1" u="sng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What is it</a:t>
            </a:r>
            <a:r>
              <a:rPr lang="en-CA" sz="3200" b="1" i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?</a:t>
            </a:r>
            <a:endParaRPr lang="en-US" sz="3200" b="1" i="1" u="sng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2895600" y="1066800"/>
            <a:ext cx="571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CA" sz="32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The anatomical position is: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2971800" y="3124200"/>
            <a:ext cx="571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CA" dirty="0">
                <a:solidFill>
                  <a:schemeClr val="bg1"/>
                </a:solidFill>
                <a:latin typeface="+mn-lt"/>
                <a:ea typeface="+mn-ea"/>
              </a:rPr>
              <a:t>	</a:t>
            </a:r>
            <a:r>
              <a:rPr lang="en-CA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To be in correct anatomical position, the body must meet 3 criteria: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048000" y="1752600"/>
            <a:ext cx="5105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altLang="en-US" i="1">
                <a:solidFill>
                  <a:srgbClr val="376092"/>
                </a:solidFill>
              </a:rPr>
              <a:t>“</a:t>
            </a:r>
            <a:r>
              <a:rPr lang="en-CA" altLang="ja-JP" i="1">
                <a:solidFill>
                  <a:srgbClr val="254061"/>
                </a:solidFill>
              </a:rPr>
              <a:t>the universal accepted starting point used to describe or analyze anatomical terms or movement.</a:t>
            </a:r>
            <a:r>
              <a:rPr lang="en-CA" altLang="en-US" i="1">
                <a:solidFill>
                  <a:srgbClr val="254061"/>
                </a:solidFill>
              </a:rPr>
              <a:t>”</a:t>
            </a:r>
            <a:endParaRPr lang="en-US" altLang="en-US">
              <a:solidFill>
                <a:srgbClr val="254061"/>
              </a:solidFill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352800" y="3790950"/>
            <a:ext cx="48768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371600" lvl="2" indent="-457200" fontAlgn="auto">
              <a:spcBef>
                <a:spcPct val="5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Upright, standing position</a:t>
            </a:r>
          </a:p>
          <a:p>
            <a:pPr marL="1371600" lvl="2" indent="-457200" fontAlgn="auto">
              <a:spcBef>
                <a:spcPct val="5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Face and feet pointing forward</a:t>
            </a:r>
          </a:p>
          <a:p>
            <a:pPr marL="1371600" lvl="2" indent="-457200" fontAlgn="auto">
              <a:spcBef>
                <a:spcPct val="5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Arms at the side, palms facing forward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52400" y="5429071"/>
            <a:ext cx="8839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CA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</a:rPr>
              <a:t>But how do we use the anatomical position to describe direction and planes?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8" grpId="0"/>
      <p:bldP spid="3080" grpId="0"/>
      <p:bldP spid="308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http://blog.lib.umn.edu/trite001/studyinghumananatomyandphysiology/bodyplan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81200"/>
            <a:ext cx="2936875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57200" y="228600"/>
            <a:ext cx="716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CA" sz="3200" b="1" u="sng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Anatomical Planes</a:t>
            </a:r>
            <a:endParaRPr lang="en-US" sz="3200" b="1" u="sng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 flipV="1">
            <a:off x="2057400" y="20574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0" y="1828800"/>
            <a:ext cx="21336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CA" sz="22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Frontal(Coronal)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990600" y="814388"/>
            <a:ext cx="73152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CA" sz="200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rPr>
              <a:t>-relate to positions in space and found at right angles to each other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CA" sz="200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rPr>
              <a:t>-these planes can be positioned on specific parts of the body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57200" y="2286000"/>
            <a:ext cx="2209800" cy="10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CA" sz="200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rPr>
              <a:t>-vertical; splits the body into front and back halves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/>
      <p:bldP spid="7174" grpId="0"/>
      <p:bldP spid="717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http://blog.lib.umn.edu/trite001/studyinghumananatomyandphysiology/bodyplan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81200"/>
            <a:ext cx="2936875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57200" y="228600"/>
            <a:ext cx="716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CA" sz="3200" b="1" u="sng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Anatomical Planes</a:t>
            </a:r>
            <a:endParaRPr lang="en-US" sz="3200" b="1" u="sng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990600" y="814388"/>
            <a:ext cx="81534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CA" sz="200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rPr>
              <a:t>-relate to positions in space and found at right angles to each other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CA" sz="200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rPr>
              <a:t>-these planes can be positioned on specific parts of the body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V="1">
            <a:off x="5029200" y="22860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400800" y="2057400"/>
            <a:ext cx="2133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CA" sz="3200" dirty="0" err="1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Sagittal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6477000" y="2667000"/>
            <a:ext cx="2514600" cy="18161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CA" sz="280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rPr>
              <a:t>-vertical; splits the body into left and right halves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 animBg="1"/>
      <p:bldP spid="7178" grpId="0" autoUpdateAnimBg="0"/>
      <p:bldP spid="7179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http://blog.lib.umn.edu/trite001/studyinghumananatomyandphysiology/bodyplan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81200"/>
            <a:ext cx="2936875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57200" y="228600"/>
            <a:ext cx="716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CA" sz="3200" b="1" u="sng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Anatomical Planes</a:t>
            </a:r>
            <a:endParaRPr lang="en-US" sz="3200" b="1" u="sng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990600" y="814388"/>
            <a:ext cx="81534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CA" sz="200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rPr>
              <a:t>-relate to positions in space and found at right angles to each other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CA" sz="200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rPr>
              <a:t>-these planes can be positioned on specific parts of the body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</a:endParaRPr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76200" y="3886200"/>
            <a:ext cx="3124200" cy="981075"/>
            <a:chOff x="76200" y="3886200"/>
            <a:chExt cx="3124200" cy="980420"/>
          </a:xfrm>
        </p:grpSpPr>
        <p:sp>
          <p:nvSpPr>
            <p:cNvPr id="19462" name="Line 11"/>
            <p:cNvSpPr>
              <a:spLocks noChangeShapeType="1"/>
            </p:cNvSpPr>
            <p:nvPr/>
          </p:nvSpPr>
          <p:spPr bwMode="auto">
            <a:xfrm flipH="1">
              <a:off x="1752600" y="3886200"/>
              <a:ext cx="1447800" cy="685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76200" y="4343095"/>
              <a:ext cx="2209800" cy="523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CA" sz="2800" b="1" dirty="0">
                  <a:solidFill>
                    <a:schemeClr val="accent1">
                      <a:lumMod val="50000"/>
                    </a:schemeClr>
                  </a:solidFill>
                  <a:latin typeface="+mn-lt"/>
                  <a:ea typeface="+mn-ea"/>
                </a:rPr>
                <a:t>Transverse</a:t>
              </a:r>
              <a:endParaRPr lang="en-US" sz="28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endParaRPr>
            </a:p>
          </p:txBody>
        </p:sp>
      </p:grp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57200" y="4876800"/>
            <a:ext cx="3124200" cy="1384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CA" sz="280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rPr>
              <a:t>-horizontal; splits the body into upper and lower halves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510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CA" sz="3200" b="1" u="sng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rPr>
              <a:t>Body Position Terminology</a:t>
            </a:r>
            <a:endParaRPr lang="en-US" sz="3200" b="1" u="sng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85800" y="914400"/>
            <a:ext cx="7696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CA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rPr>
              <a:t> The following terms will become like a second language for you. These terms are used to describe position of the body and will be used extensively when we talk about muscles and bones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</a:endParaRPr>
          </a:p>
        </p:txBody>
      </p:sp>
      <p:pic>
        <p:nvPicPr>
          <p:cNvPr id="20483" name="Picture 5" descr="http://3.bp.blogspot.com/_hL0QrZsPcvY/SVc5OEN9gqI/AAAAAAAAAL4/RvqMrW_PAuQ/s400/bodyplanes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905000"/>
            <a:ext cx="35433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28600" y="2057400"/>
            <a:ext cx="48006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CA" sz="2400" b="1" u="sng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rPr>
              <a:t>Medial</a:t>
            </a:r>
            <a:r>
              <a:rPr lang="en-CA" sz="24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rPr>
              <a:t>-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rPr>
              <a:t> towards the midline(center) of the body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u="sng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rPr>
              <a:t>Lateral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rPr>
              <a:t>-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rPr>
              <a:t>away from the midline of the body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228600" y="4114800"/>
            <a:ext cx="46482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CA" sz="2400" b="1" u="sng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rPr>
              <a:t>Superficial 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rPr>
              <a:t>- on or close to the surface of the body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CA" sz="2400" b="1" u="sng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rPr>
              <a:t>Deep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rPr>
              <a:t> - farther away from the surface of the body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6" grpId="0" autoUpdateAnimBg="0"/>
      <p:bldP spid="1537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2.photobucket.com/albums/y4/MahatheWizard/anatom2.jpg?t=12437387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73088"/>
            <a:ext cx="4038600" cy="604520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228600" y="228600"/>
            <a:ext cx="43434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CA" sz="2800" b="1" i="1" u="sng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rPr>
              <a:t>Superior</a:t>
            </a:r>
            <a:r>
              <a:rPr lang="en-CA" sz="2800" b="1" i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rPr>
              <a:t>-</a:t>
            </a:r>
            <a:r>
              <a:rPr lang="en-CA" sz="280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rPr>
              <a:t> towards the top of the body (cranial)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CA" sz="2800" b="1" i="1" u="sng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rPr>
              <a:t>Inferior</a:t>
            </a:r>
            <a:r>
              <a:rPr lang="en-CA" sz="2800" b="1" i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rPr>
              <a:t>-</a:t>
            </a:r>
            <a:r>
              <a:rPr lang="en-CA" sz="280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rPr>
              <a:t> towards the bottom of the body (caudal)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228600" y="2438400"/>
            <a:ext cx="47244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CA" sz="2800" b="1" i="1" u="sng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rPr>
              <a:t>Anterior</a:t>
            </a:r>
            <a:r>
              <a:rPr lang="en-CA" sz="2800" b="1" i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rPr>
              <a:t>-</a:t>
            </a:r>
            <a:r>
              <a:rPr lang="en-CA" sz="280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rPr>
              <a:t> towards the front of the body (ventral)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CA" sz="2800" b="1" i="1" u="sng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rPr>
              <a:t>Posterior</a:t>
            </a:r>
            <a:r>
              <a:rPr lang="en-CA" sz="2800" b="1" i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rPr>
              <a:t>-</a:t>
            </a:r>
            <a:r>
              <a:rPr lang="en-CA" sz="280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rPr>
              <a:t> towards the back of the body (dorsal)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28600" y="4724400"/>
            <a:ext cx="48006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CA" sz="2800" b="1" i="1" u="sng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rPr>
              <a:t>Proximal</a:t>
            </a:r>
            <a:r>
              <a:rPr lang="en-CA" sz="280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rPr>
              <a:t>- situated closest to the point of attachment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i="1" u="sng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rPr>
              <a:t>Distal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rPr>
              <a:t>- situated farthest from the point of attachment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 autoUpdateAnimBg="0"/>
    </p:bldLst>
  </p:timing>
</p:sld>
</file>

<file path=ppt/theme/theme1.xml><?xml version="1.0" encoding="utf-8"?>
<a:theme xmlns:a="http://schemas.openxmlformats.org/drawingml/2006/main" name="TP0300059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3AA87DB-F814-4D7F-BA7E-3273A3F0BA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TP030005901</Template>
  <TotalTime>0</TotalTime>
  <Words>311</Words>
  <Application>Microsoft Office PowerPoint</Application>
  <PresentationFormat>On-screen Show (4:3)</PresentationFormat>
  <Paragraphs>37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MS PGothic</vt:lpstr>
      <vt:lpstr>Arial</vt:lpstr>
      <vt:lpstr>Cambria</vt:lpstr>
      <vt:lpstr>TP030005901</vt:lpstr>
      <vt:lpstr>Anatomical Position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2012-02-10T01:39:12Z</dcterms:created>
  <dcterms:modified xsi:type="dcterms:W3CDTF">2013-09-12T17:22:07Z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TC300059019990</vt:lpwstr>
  </property>
</Properties>
</file>